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0692000" cy="756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692000" cy="288000"/>
          </a:xfrm>
          <a:prstGeom prst="rect">
            <a:avLst/>
          </a:prstGeom>
          <a:solidFill>
            <a:srgbClr val="1B1F2A"/>
          </a:solidFill>
          <a:ln w="15875">
            <a:solidFill>
              <a:srgbClr val="1B1F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00000" y="2160000"/>
            <a:ext cx="8892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1B1F2A"/>
                </a:solidFill>
                <a:latin typeface="游ゴシック"/>
              </a:rPr>
              <a:t>（業務の名前）マニュアル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0000" y="3420000"/>
            <a:ext cx="8892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646978"/>
                </a:solidFill>
                <a:latin typeface="游ゴシック"/>
              </a:rPr>
              <a:t>（対象のシステムや部署があれば書く）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00000" y="4500000"/>
          <a:ext cx="5400000" cy="18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000"/>
                <a:gridCol w="3600000"/>
              </a:tblGrid>
              <a:tr h="3600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項目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内容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1B1F2A"/>
                          </a:solidFill>
                          <a:latin typeface="游ゴシック"/>
                        </a:rPr>
                        <a:t>対象の人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1B1F2A"/>
                          </a:solidFill>
                          <a:latin typeface="游ゴシック"/>
                        </a:rPr>
                        <a:t>作った部署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1B1F2A"/>
                          </a:solidFill>
                          <a:latin typeface="游ゴシック"/>
                        </a:rPr>
                        <a:t>版／最終更新日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1B1F2A"/>
                          </a:solidFill>
                          <a:latin typeface="游ゴシック"/>
                        </a:rPr>
                        <a:t>1.0／    年  月  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1B1F2A"/>
                          </a:solidFill>
                          <a:latin typeface="游ゴシック"/>
                        </a:rPr>
                        <a:t>作った人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7128000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46978"/>
                </a:solidFill>
                <a:latin typeface="游ゴシック"/>
              </a:rPr>
              <a:t>（業務の名前）マニュアル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40000" y="7128000"/>
            <a:ext cx="72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646978"/>
                </a:solidFill>
                <a:latin typeface="游ゴシック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2000" y="360000"/>
            <a:ext cx="9720000" cy="50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1B1F2A"/>
                </a:solidFill>
                <a:latin typeface="游ゴシック"/>
              </a:rPr>
              <a:t>このテンプレートの使い方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4000" y="1152000"/>
            <a:ext cx="9648000" cy="5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>
                <a:solidFill>
                  <a:srgbClr val="1B1F2A"/>
                </a:solidFill>
                <a:latin typeface="游ゴシック"/>
              </a:rPr>
              <a:t>・1枚のスライドに操作は1つ。手順のスライドをコピーして、ステップの数だけ増やします。</a:t>
            </a:r>
          </a:p>
          <a:p>
            <a:r>
              <a:rPr sz="1500" b="0">
                <a:solidFill>
                  <a:srgbClr val="1B1F2A"/>
                </a:solidFill>
                <a:latin typeface="游ゴシック"/>
              </a:rPr>
              <a:t>・左の枠に画面を貼り、押す場所を赤い枠で囲みます。赤い枠は1枚に1つにします。</a:t>
            </a:r>
          </a:p>
          <a:p>
            <a:r>
              <a:rPr sz="1500" b="0">
                <a:solidFill>
                  <a:srgbClr val="1B1F2A"/>
                </a:solidFill>
                <a:latin typeface="游ゴシック"/>
              </a:rPr>
              <a:t>・右の3つの欄に「やること」「ポイント・注意」「こうなれば合っている」を書きます。</a:t>
            </a:r>
          </a:p>
          <a:p>
            <a:r>
              <a:rPr sz="1500" b="0">
                <a:solidFill>
                  <a:srgbClr val="1B1F2A"/>
                </a:solidFill>
                <a:latin typeface="游ゴシック"/>
              </a:rPr>
              <a:t>・青い文字は書き方のヒントです。自分の業務の内容で上書きしてください。</a:t>
            </a:r>
          </a:p>
          <a:p>
            <a:r>
              <a:rPr sz="1500" b="0">
                <a:solidFill>
                  <a:srgbClr val="1B1F2A"/>
                </a:solidFill>
                <a:latin typeface="游ゴシック"/>
              </a:rPr>
              <a:t>・スライドの大きさはA4横です。そのまま印刷でき、PDFにもできます。</a:t>
            </a:r>
          </a:p>
          <a:p>
            <a:r>
              <a:rPr sz="1500" b="0">
                <a:solidFill>
                  <a:srgbClr val="1B1F2A"/>
                </a:solidFill>
                <a:latin typeface="游ゴシック"/>
              </a:rPr>
              <a:t>・後ろに記入例（備品を発注する・架空）があります。書き終えたら、このスライドと記入例は消してください。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7128000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46978"/>
                </a:solidFill>
                <a:latin typeface="游ゴシック"/>
              </a:rPr>
              <a:t>（業務の名前）マニュアル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40000" y="7128000"/>
            <a:ext cx="72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646978"/>
                </a:solidFill>
                <a:latin typeface="游ゴシック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2000" y="360000"/>
            <a:ext cx="9720000" cy="50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1B1F2A"/>
                </a:solidFill>
                <a:latin typeface="游ゴシック"/>
              </a:rPr>
              <a:t>目次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4000" y="1224000"/>
            <a:ext cx="9648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1B1F2A"/>
                </a:solidFill>
                <a:latin typeface="游ゴシック"/>
              </a:rPr>
              <a:t>1  業務の概要</a:t>
            </a:r>
          </a:p>
          <a:p>
            <a:r>
              <a:rPr sz="1800" b="0">
                <a:solidFill>
                  <a:srgbClr val="1B1F2A"/>
                </a:solidFill>
                <a:latin typeface="游ゴシック"/>
              </a:rPr>
              <a:t>2  業務の流れ</a:t>
            </a:r>
          </a:p>
          <a:p>
            <a:r>
              <a:rPr sz="1800" b="0">
                <a:solidFill>
                  <a:srgbClr val="1B1F2A"/>
                </a:solidFill>
                <a:latin typeface="游ゴシック"/>
              </a:rPr>
              <a:t>3  手順（1枚に1ステップ）</a:t>
            </a:r>
          </a:p>
          <a:p>
            <a:r>
              <a:rPr sz="1800" b="0">
                <a:solidFill>
                  <a:srgbClr val="1B1F2A"/>
                </a:solidFill>
                <a:latin typeface="游ゴシック"/>
              </a:rPr>
              <a:t>4  判断に迷ったとき</a:t>
            </a:r>
          </a:p>
          <a:p>
            <a:r>
              <a:rPr sz="1800" b="0">
                <a:solidFill>
                  <a:srgbClr val="1B1F2A"/>
                </a:solidFill>
                <a:latin typeface="游ゴシック"/>
              </a:rPr>
              <a:t>5  よくある質問</a:t>
            </a:r>
          </a:p>
          <a:p>
            <a:r>
              <a:rPr sz="1800" b="0">
                <a:solidFill>
                  <a:srgbClr val="1B1F2A"/>
                </a:solidFill>
                <a:latin typeface="游ゴシック"/>
              </a:rPr>
              <a:t>6  困ったときの連絡先</a:t>
            </a:r>
          </a:p>
          <a:p>
            <a:r>
              <a:rPr sz="1800" b="0">
                <a:solidFill>
                  <a:srgbClr val="1B1F2A"/>
                </a:solidFill>
                <a:latin typeface="游ゴシック"/>
              </a:rPr>
              <a:t>7  更新の記録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7128000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46978"/>
                </a:solidFill>
                <a:latin typeface="游ゴシック"/>
              </a:rPr>
              <a:t>（業務の名前）マニュアル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40000" y="7128000"/>
            <a:ext cx="72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646978"/>
                </a:solidFill>
                <a:latin typeface="游ゴシック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2000" y="360000"/>
            <a:ext cx="9720000" cy="50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1B1F2A"/>
                </a:solidFill>
                <a:latin typeface="游ゴシック"/>
              </a:rPr>
              <a:t>1 業務の概要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32000" y="1080000"/>
          <a:ext cx="9828000" cy="54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/>
                <a:gridCol w="7848000"/>
              </a:tblGrid>
              <a:tr h="5400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B1F2A"/>
                          </a:solidFill>
                          <a:latin typeface="游ゴシック"/>
                        </a:rPr>
                        <a:t>項目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B1F2A"/>
                          </a:solidFill>
                          <a:latin typeface="游ゴシック"/>
                        </a:rPr>
                        <a:t>内容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業務の名前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5FBF"/>
                          </a:solidFill>
                          <a:latin typeface="游ゴシック"/>
                        </a:rPr>
                        <a:t>（例：備品を発注する）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目的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5FBF"/>
                          </a:solidFill>
                          <a:latin typeface="游ゴシック"/>
                        </a:rPr>
                        <a:t>（何のためにやる仕事か。1〜2文で）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対象の人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5FBF"/>
                          </a:solidFill>
                          <a:latin typeface="游ゴシック"/>
                        </a:rPr>
                        <a:t>（このマニュアルを読んで作業する人）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いつやるか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5FBF"/>
                          </a:solidFill>
                          <a:latin typeface="游ゴシック"/>
                        </a:rPr>
                        <a:t>（毎日・毎週◯曜・毎月◯日・発生したとき）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かかる時間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5FBF"/>
                          </a:solidFill>
                          <a:latin typeface="游ゴシック"/>
                        </a:rPr>
                        <a:t>（慣れた人でおよそ何分か）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使うもの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5FBF"/>
                          </a:solidFill>
                          <a:latin typeface="游ゴシック"/>
                        </a:rPr>
                        <a:t>（システム・帳票・道具・権限）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関係する人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5FBF"/>
                          </a:solidFill>
                          <a:latin typeface="游ゴシック"/>
                        </a:rPr>
                        <a:t>（依頼する人・承認する人・渡す相手）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できあがるもの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5FBF"/>
                          </a:solidFill>
                          <a:latin typeface="游ゴシック"/>
                        </a:rPr>
                        <a:t>（この業務が終わったときに残るもの）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守ること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5FBF"/>
                          </a:solidFill>
                          <a:latin typeface="游ゴシック"/>
                        </a:rPr>
                        <a:t>（金額の上限・締め切り・やってはいけないこと）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7128000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46978"/>
                </a:solidFill>
                <a:latin typeface="游ゴシック"/>
              </a:rPr>
              <a:t>（業務の名前）マニュアル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40000" y="7128000"/>
            <a:ext cx="72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646978"/>
                </a:solidFill>
                <a:latin typeface="游ゴシック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2000" y="360000"/>
            <a:ext cx="9720000" cy="50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1B1F2A"/>
                </a:solidFill>
                <a:latin typeface="游ゴシック"/>
              </a:rPr>
              <a:t>2 業務の流れ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32000" y="1080000"/>
          <a:ext cx="9828000" cy="453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00"/>
                <a:gridCol w="3240000"/>
                <a:gridCol w="1620000"/>
                <a:gridCol w="1980000"/>
                <a:gridCol w="2340000"/>
              </a:tblGrid>
              <a:tr h="6480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No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工程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担当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いつ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できあがるもの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</a:tr>
              <a:tr h="648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648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648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648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648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648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7128000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46978"/>
                </a:solidFill>
                <a:latin typeface="游ゴシック"/>
              </a:rPr>
              <a:t>（業務の名前）マニュアル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40000" y="7128000"/>
            <a:ext cx="72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646978"/>
                </a:solidFill>
                <a:latin typeface="游ゴシック"/>
              </a:rPr>
              <a:t>6</a:t>
            </a:r>
          </a:p>
        </p:txBody>
      </p:sp>
      <p:sp>
        <p:nvSpPr>
          <p:cNvPr id="4" name="Oval 3"/>
          <p:cNvSpPr/>
          <p:nvPr/>
        </p:nvSpPr>
        <p:spPr>
          <a:xfrm>
            <a:off x="432000" y="432000"/>
            <a:ext cx="648000" cy="648000"/>
          </a:xfrm>
          <a:prstGeom prst="ellipse">
            <a:avLst/>
          </a:prstGeom>
          <a:solidFill>
            <a:srgbClr val="1B1F2A"/>
          </a:solidFill>
          <a:ln w="15875">
            <a:solidFill>
              <a:srgbClr val="1B1F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游ゴシック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6000" y="396000"/>
            <a:ext cx="7200000" cy="7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2400" b="1">
                <a:solidFill>
                  <a:srgbClr val="1B1F2A"/>
                </a:solidFill>
                <a:latin typeface="游ゴシック"/>
              </a:rPr>
              <a:t>（操作の名前。動詞で終える）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000" y="1368000"/>
            <a:ext cx="6408000" cy="5472000"/>
          </a:xfrm>
          <a:prstGeom prst="rect">
            <a:avLst/>
          </a:prstGeom>
          <a:solidFill>
            <a:srgbClr val="F7F5F0"/>
          </a:solidFill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srgbClr val="646978"/>
                </a:solidFill>
                <a:latin typeface="游ゴシック"/>
              </a:rPr>
              <a:t>ここに画面を貼る</a:t>
            </a:r>
          </a:p>
          <a:p>
            <a:pPr algn="ctr"/>
            <a:r>
              <a:rPr sz="1400">
                <a:solidFill>
                  <a:srgbClr val="646978"/>
                </a:solidFill>
                <a:latin typeface="游ゴシック"/>
              </a:rPr>
              <a:t>（押す場所を赤い枠で囲む）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4000" y="1800000"/>
            <a:ext cx="1584000" cy="576000"/>
          </a:xfrm>
          <a:prstGeom prst="roundRect">
            <a:avLst/>
          </a:prstGeom>
          <a:noFill/>
          <a:ln w="38100">
            <a:solidFill>
              <a:srgbClr val="D938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28000" y="1368000"/>
            <a:ext cx="3132000" cy="1584000"/>
          </a:xfrm>
          <a:prstGeom prst="rect">
            <a:avLst/>
          </a:prstGeom>
          <a:noFill/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36000" y="1440000"/>
            <a:ext cx="2916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D9381E"/>
                </a:solidFill>
                <a:latin typeface="游ゴシック"/>
              </a:rPr>
              <a:t>やること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36000" y="1728000"/>
            <a:ext cx="2916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F5FBF"/>
                </a:solidFill>
                <a:latin typeface="游ゴシック"/>
              </a:rPr>
              <a:t>（例：「保存」をクリックする）</a:t>
            </a:r>
          </a:p>
          <a:p>
            <a:r>
              <a:rPr sz="1300" b="0">
                <a:solidFill>
                  <a:srgbClr val="1F5FBF"/>
                </a:solidFill>
                <a:latin typeface="游ゴシック"/>
              </a:rPr>
              <a:t>1枚に操作は1つ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28000" y="3168000"/>
            <a:ext cx="3132000" cy="1800000"/>
          </a:xfrm>
          <a:prstGeom prst="rect">
            <a:avLst/>
          </a:prstGeom>
          <a:noFill/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36000" y="3240000"/>
            <a:ext cx="2916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D9381E"/>
                </a:solidFill>
                <a:latin typeface="游ゴシック"/>
              </a:rPr>
              <a:t>ポイント・注意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36000" y="3528000"/>
            <a:ext cx="2916000" cy="136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F5FBF"/>
                </a:solidFill>
                <a:latin typeface="游ゴシック"/>
              </a:rPr>
              <a:t>（まちがえやすい所、押す前に確かめること、取り消せない操作の注意）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28000" y="5184000"/>
            <a:ext cx="3132000" cy="1656000"/>
          </a:xfrm>
          <a:prstGeom prst="rect">
            <a:avLst/>
          </a:prstGeom>
          <a:noFill/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236000" y="5256000"/>
            <a:ext cx="2916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D9381E"/>
                </a:solidFill>
                <a:latin typeface="游ゴシック"/>
              </a:rPr>
              <a:t>こうなれば合っている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36000" y="5544000"/>
            <a:ext cx="2916000" cy="12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F5FBF"/>
                </a:solidFill>
                <a:latin typeface="游ゴシック"/>
              </a:rPr>
              <a:t>（押したあとに画面がどうなるか）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7128000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46978"/>
                </a:solidFill>
                <a:latin typeface="游ゴシック"/>
              </a:rPr>
              <a:t>（業務の名前）マニュアル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40000" y="7128000"/>
            <a:ext cx="72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646978"/>
                </a:solidFill>
                <a:latin typeface="游ゴシック"/>
              </a:rPr>
              <a:t>7</a:t>
            </a:r>
          </a:p>
        </p:txBody>
      </p:sp>
      <p:sp>
        <p:nvSpPr>
          <p:cNvPr id="4" name="Oval 3"/>
          <p:cNvSpPr/>
          <p:nvPr/>
        </p:nvSpPr>
        <p:spPr>
          <a:xfrm>
            <a:off x="432000" y="432000"/>
            <a:ext cx="648000" cy="648000"/>
          </a:xfrm>
          <a:prstGeom prst="ellipse">
            <a:avLst/>
          </a:prstGeom>
          <a:solidFill>
            <a:srgbClr val="1B1F2A"/>
          </a:solidFill>
          <a:ln w="15875">
            <a:solidFill>
              <a:srgbClr val="1B1F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游ゴシック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6000" y="396000"/>
            <a:ext cx="7200000" cy="7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2400" b="1">
                <a:solidFill>
                  <a:srgbClr val="1B1F2A"/>
                </a:solidFill>
                <a:latin typeface="游ゴシック"/>
              </a:rPr>
              <a:t>（操作の名前。動詞で終える）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000" y="1368000"/>
            <a:ext cx="6408000" cy="5472000"/>
          </a:xfrm>
          <a:prstGeom prst="rect">
            <a:avLst/>
          </a:prstGeom>
          <a:solidFill>
            <a:srgbClr val="F7F5F0"/>
          </a:solidFill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srgbClr val="646978"/>
                </a:solidFill>
                <a:latin typeface="游ゴシック"/>
              </a:rPr>
              <a:t>ここに画面を貼る</a:t>
            </a:r>
          </a:p>
          <a:p>
            <a:pPr algn="ctr"/>
            <a:r>
              <a:rPr sz="1400">
                <a:solidFill>
                  <a:srgbClr val="646978"/>
                </a:solidFill>
                <a:latin typeface="游ゴシック"/>
              </a:rPr>
              <a:t>（押す場所を赤い枠で囲む）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4000" y="1800000"/>
            <a:ext cx="1584000" cy="576000"/>
          </a:xfrm>
          <a:prstGeom prst="roundRect">
            <a:avLst/>
          </a:prstGeom>
          <a:noFill/>
          <a:ln w="38100">
            <a:solidFill>
              <a:srgbClr val="D938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28000" y="1368000"/>
            <a:ext cx="3132000" cy="1584000"/>
          </a:xfrm>
          <a:prstGeom prst="rect">
            <a:avLst/>
          </a:prstGeom>
          <a:noFill/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36000" y="1440000"/>
            <a:ext cx="2916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D9381E"/>
                </a:solidFill>
                <a:latin typeface="游ゴシック"/>
              </a:rPr>
              <a:t>やること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36000" y="1728000"/>
            <a:ext cx="2916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F5FBF"/>
                </a:solidFill>
                <a:latin typeface="游ゴシック"/>
              </a:rPr>
              <a:t>（例：「保存」をクリックする）</a:t>
            </a:r>
          </a:p>
          <a:p>
            <a:r>
              <a:rPr sz="1300" b="0">
                <a:solidFill>
                  <a:srgbClr val="1F5FBF"/>
                </a:solidFill>
                <a:latin typeface="游ゴシック"/>
              </a:rPr>
              <a:t>1枚に操作は1つ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28000" y="3168000"/>
            <a:ext cx="3132000" cy="1800000"/>
          </a:xfrm>
          <a:prstGeom prst="rect">
            <a:avLst/>
          </a:prstGeom>
          <a:noFill/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36000" y="3240000"/>
            <a:ext cx="2916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D9381E"/>
                </a:solidFill>
                <a:latin typeface="游ゴシック"/>
              </a:rPr>
              <a:t>ポイント・注意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36000" y="3528000"/>
            <a:ext cx="2916000" cy="136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F5FBF"/>
                </a:solidFill>
                <a:latin typeface="游ゴシック"/>
              </a:rPr>
              <a:t>（まちがえやすい所、押す前に確かめること、取り消せない操作の注意）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28000" y="5184000"/>
            <a:ext cx="3132000" cy="1656000"/>
          </a:xfrm>
          <a:prstGeom prst="rect">
            <a:avLst/>
          </a:prstGeom>
          <a:noFill/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236000" y="5256000"/>
            <a:ext cx="2916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D9381E"/>
                </a:solidFill>
                <a:latin typeface="游ゴシック"/>
              </a:rPr>
              <a:t>こうなれば合っている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36000" y="5544000"/>
            <a:ext cx="2916000" cy="12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F5FBF"/>
                </a:solidFill>
                <a:latin typeface="游ゴシック"/>
              </a:rPr>
              <a:t>（押したあとに画面がどうなるか）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7128000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46978"/>
                </a:solidFill>
                <a:latin typeface="游ゴシック"/>
              </a:rPr>
              <a:t>（業務の名前）マニュアル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40000" y="7128000"/>
            <a:ext cx="72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646978"/>
                </a:solidFill>
                <a:latin typeface="游ゴシック"/>
              </a:rPr>
              <a:t>8</a:t>
            </a:r>
          </a:p>
        </p:txBody>
      </p:sp>
      <p:sp>
        <p:nvSpPr>
          <p:cNvPr id="4" name="Oval 3"/>
          <p:cNvSpPr/>
          <p:nvPr/>
        </p:nvSpPr>
        <p:spPr>
          <a:xfrm>
            <a:off x="432000" y="432000"/>
            <a:ext cx="648000" cy="648000"/>
          </a:xfrm>
          <a:prstGeom prst="ellipse">
            <a:avLst/>
          </a:prstGeom>
          <a:solidFill>
            <a:srgbClr val="1B1F2A"/>
          </a:solidFill>
          <a:ln w="15875">
            <a:solidFill>
              <a:srgbClr val="1B1F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游ゴシック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6000" y="396000"/>
            <a:ext cx="7200000" cy="7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2400" b="1">
                <a:solidFill>
                  <a:srgbClr val="1B1F2A"/>
                </a:solidFill>
                <a:latin typeface="游ゴシック"/>
              </a:rPr>
              <a:t>（操作の名前。動詞で終える）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000" y="1368000"/>
            <a:ext cx="6408000" cy="5472000"/>
          </a:xfrm>
          <a:prstGeom prst="rect">
            <a:avLst/>
          </a:prstGeom>
          <a:solidFill>
            <a:srgbClr val="F7F5F0"/>
          </a:solidFill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srgbClr val="646978"/>
                </a:solidFill>
                <a:latin typeface="游ゴシック"/>
              </a:rPr>
              <a:t>ここに画面を貼る</a:t>
            </a:r>
          </a:p>
          <a:p>
            <a:pPr algn="ctr"/>
            <a:r>
              <a:rPr sz="1400">
                <a:solidFill>
                  <a:srgbClr val="646978"/>
                </a:solidFill>
                <a:latin typeface="游ゴシック"/>
              </a:rPr>
              <a:t>（押す場所を赤い枠で囲む）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4000" y="1800000"/>
            <a:ext cx="1584000" cy="576000"/>
          </a:xfrm>
          <a:prstGeom prst="roundRect">
            <a:avLst/>
          </a:prstGeom>
          <a:noFill/>
          <a:ln w="38100">
            <a:solidFill>
              <a:srgbClr val="D938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28000" y="1368000"/>
            <a:ext cx="3132000" cy="1584000"/>
          </a:xfrm>
          <a:prstGeom prst="rect">
            <a:avLst/>
          </a:prstGeom>
          <a:noFill/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36000" y="1440000"/>
            <a:ext cx="2916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D9381E"/>
                </a:solidFill>
                <a:latin typeface="游ゴシック"/>
              </a:rPr>
              <a:t>やること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36000" y="1728000"/>
            <a:ext cx="2916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F5FBF"/>
                </a:solidFill>
                <a:latin typeface="游ゴシック"/>
              </a:rPr>
              <a:t>（例：「保存」をクリックする）</a:t>
            </a:r>
          </a:p>
          <a:p>
            <a:r>
              <a:rPr sz="1300" b="0">
                <a:solidFill>
                  <a:srgbClr val="1F5FBF"/>
                </a:solidFill>
                <a:latin typeface="游ゴシック"/>
              </a:rPr>
              <a:t>1枚に操作は1つ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28000" y="3168000"/>
            <a:ext cx="3132000" cy="1800000"/>
          </a:xfrm>
          <a:prstGeom prst="rect">
            <a:avLst/>
          </a:prstGeom>
          <a:noFill/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36000" y="3240000"/>
            <a:ext cx="2916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D9381E"/>
                </a:solidFill>
                <a:latin typeface="游ゴシック"/>
              </a:rPr>
              <a:t>ポイント・注意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36000" y="3528000"/>
            <a:ext cx="2916000" cy="136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F5FBF"/>
                </a:solidFill>
                <a:latin typeface="游ゴシック"/>
              </a:rPr>
              <a:t>（まちがえやすい所、押す前に確かめること、取り消せない操作の注意）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28000" y="5184000"/>
            <a:ext cx="3132000" cy="1656000"/>
          </a:xfrm>
          <a:prstGeom prst="rect">
            <a:avLst/>
          </a:prstGeom>
          <a:noFill/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236000" y="5256000"/>
            <a:ext cx="2916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D9381E"/>
                </a:solidFill>
                <a:latin typeface="游ゴシック"/>
              </a:rPr>
              <a:t>こうなれば合っている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36000" y="5544000"/>
            <a:ext cx="2916000" cy="12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F5FBF"/>
                </a:solidFill>
                <a:latin typeface="游ゴシック"/>
              </a:rPr>
              <a:t>（押したあとに画面がどうなるか）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7128000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46978"/>
                </a:solidFill>
                <a:latin typeface="游ゴシック"/>
              </a:rPr>
              <a:t>（業務の名前）マニュアル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40000" y="7128000"/>
            <a:ext cx="72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646978"/>
                </a:solidFill>
                <a:latin typeface="游ゴシック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2000" y="360000"/>
            <a:ext cx="9720000" cy="50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1B1F2A"/>
                </a:solidFill>
                <a:latin typeface="游ゴシック"/>
              </a:rPr>
              <a:t>4 判断に迷ったとき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32000" y="1080000"/>
          <a:ext cx="9828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0000"/>
                <a:gridCol w="4608000"/>
                <a:gridCol w="2160000"/>
              </a:tblGrid>
              <a:tr h="7200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こんなとき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どうするか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相談する相手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7128000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46978"/>
                </a:solidFill>
                <a:latin typeface="游ゴシック"/>
              </a:rPr>
              <a:t>（業務の名前）マニュアル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40000" y="7128000"/>
            <a:ext cx="72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646978"/>
                </a:solidFill>
                <a:latin typeface="游ゴシック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2000" y="360000"/>
            <a:ext cx="9720000" cy="50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1B1F2A"/>
                </a:solidFill>
                <a:latin typeface="游ゴシック"/>
              </a:rPr>
              <a:t>5 よくある質問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32000" y="1080000"/>
          <a:ext cx="9828000" cy="475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0000"/>
                <a:gridCol w="6408000"/>
              </a:tblGrid>
              <a:tr h="7920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質問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答え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792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7128000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46978"/>
                </a:solidFill>
                <a:latin typeface="游ゴシック"/>
              </a:rPr>
              <a:t>（業務の名前）マニュアル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40000" y="7128000"/>
            <a:ext cx="72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646978"/>
                </a:solidFill>
                <a:latin typeface="游ゴシック"/>
              </a:rPr>
              <a:t>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2000" y="360000"/>
            <a:ext cx="9720000" cy="50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1B1F2A"/>
                </a:solidFill>
                <a:latin typeface="游ゴシック"/>
              </a:rPr>
              <a:t>6 困ったときの連絡先／7 更新の記録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32000" y="1080000"/>
          <a:ext cx="9828000" cy="151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000"/>
                <a:gridCol w="2520000"/>
                <a:gridCol w="2808000"/>
                <a:gridCol w="1800000"/>
              </a:tblGrid>
              <a:tr h="5040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困ったこと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連絡先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手段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受付の時間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32000" y="3096000"/>
          <a:ext cx="9828000" cy="30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/>
                <a:gridCol w="1440000"/>
                <a:gridCol w="3960000"/>
                <a:gridCol w="2520000"/>
                <a:gridCol w="1188000"/>
              </a:tblGrid>
              <a:tr h="5040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版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更新日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変えた所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変えた理由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B1F2A"/>
                          </a:solidFill>
                          <a:latin typeface="游ゴシック"/>
                        </a:rPr>
                        <a:t>担当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1B1F2A"/>
                          </a:solidFill>
                          <a:latin typeface="游ゴシック"/>
                        </a:rPr>
                        <a:t>1.0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1B1F2A"/>
                          </a:solidFill>
                          <a:latin typeface="游ゴシック"/>
                        </a:rPr>
                        <a:t>新しく作成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7128000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46978"/>
                </a:solidFill>
                <a:latin typeface="游ゴシック"/>
              </a:rPr>
              <a:t>（業務の名前）マニュアル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40000" y="7128000"/>
            <a:ext cx="72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646978"/>
                </a:solidFill>
                <a:latin typeface="游ゴシック"/>
              </a:rPr>
              <a:t>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40000" y="288000"/>
            <a:ext cx="162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1">
                <a:solidFill>
                  <a:srgbClr val="D9381E"/>
                </a:solidFill>
                <a:latin typeface="游ゴシック"/>
              </a:rPr>
              <a:t>記入例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2000" y="360000"/>
            <a:ext cx="7920000" cy="50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1B1F2A"/>
                </a:solidFill>
                <a:latin typeface="游ゴシック"/>
              </a:rPr>
              <a:t>備品を発注する：業務の概要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32000" y="1080000"/>
          <a:ext cx="9828000" cy="54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/>
                <a:gridCol w="7848000"/>
              </a:tblGrid>
              <a:tr h="5400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B1F2A"/>
                          </a:solidFill>
                          <a:latin typeface="游ゴシック"/>
                        </a:rPr>
                        <a:t>項目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B1F2A"/>
                          </a:solidFill>
                          <a:latin typeface="游ゴシック"/>
                        </a:rPr>
                        <a:t>内容</a:t>
                      </a:r>
                    </a:p>
                  </a:txBody>
                  <a:tcPr>
                    <a:solidFill>
                      <a:srgbClr val="F2EFE8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業務の名前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備品を発注する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目的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事務所の備品を切らさない。発注の金額と時期を揃える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対象の人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総務担当。はじめて発注を担当する人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いつやるか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毎月第1営業日と第3営業日。急ぎの依頼があったとき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かかる時間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およそ30分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使うもの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備品管理表（共有フォルダ）、通販サイトの法人アカウント、発注用のID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関係する人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依頼：各部署の担当／承認：総務課長／受け取り：総務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できあがるもの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発注の記録（備品管理表）、納品書の控え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守ること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B1F2A"/>
                          </a:solidFill>
                          <a:latin typeface="游ゴシック"/>
                        </a:rPr>
                        <a:t>1回の発注は3万円まで。超えるときは課長に相談してから発注する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7128000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46978"/>
                </a:solidFill>
                <a:latin typeface="游ゴシック"/>
              </a:rPr>
              <a:t>（業務の名前）マニュアル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40000" y="7128000"/>
            <a:ext cx="72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646978"/>
                </a:solidFill>
                <a:latin typeface="游ゴシック"/>
              </a:rPr>
              <a:t>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40000" y="288000"/>
            <a:ext cx="162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1">
                <a:solidFill>
                  <a:srgbClr val="D9381E"/>
                </a:solidFill>
                <a:latin typeface="游ゴシック"/>
              </a:rPr>
              <a:t>記入例</a:t>
            </a:r>
          </a:p>
        </p:txBody>
      </p:sp>
      <p:sp>
        <p:nvSpPr>
          <p:cNvPr id="5" name="Oval 4"/>
          <p:cNvSpPr/>
          <p:nvPr/>
        </p:nvSpPr>
        <p:spPr>
          <a:xfrm>
            <a:off x="432000" y="432000"/>
            <a:ext cx="648000" cy="648000"/>
          </a:xfrm>
          <a:prstGeom prst="ellipse">
            <a:avLst/>
          </a:prstGeom>
          <a:solidFill>
            <a:srgbClr val="1B1F2A"/>
          </a:solidFill>
          <a:ln w="15875">
            <a:solidFill>
              <a:srgbClr val="1B1F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游ゴシック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6000" y="396000"/>
            <a:ext cx="7200000" cy="7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2400" b="1">
                <a:solidFill>
                  <a:srgbClr val="1B1F2A"/>
                </a:solidFill>
                <a:latin typeface="游ゴシック"/>
              </a:rPr>
              <a:t>品をカートに入れる</a:t>
            </a:r>
          </a:p>
        </p:txBody>
      </p:sp>
      <p:sp>
        <p:nvSpPr>
          <p:cNvPr id="7" name="Rectangle 6"/>
          <p:cNvSpPr/>
          <p:nvPr/>
        </p:nvSpPr>
        <p:spPr>
          <a:xfrm>
            <a:off x="432000" y="1368000"/>
            <a:ext cx="6408000" cy="5472000"/>
          </a:xfrm>
          <a:prstGeom prst="rect">
            <a:avLst/>
          </a:prstGeom>
          <a:solidFill>
            <a:srgbClr val="F7F5F0"/>
          </a:solidFill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srgbClr val="646978"/>
                </a:solidFill>
                <a:latin typeface="游ゴシック"/>
              </a:rPr>
              <a:t>（通販サイトの画面を貼る）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7128000" y="1368000"/>
            <a:ext cx="3132000" cy="1584000"/>
          </a:xfrm>
          <a:prstGeom prst="rect">
            <a:avLst/>
          </a:prstGeom>
          <a:noFill/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36000" y="1440000"/>
            <a:ext cx="2916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D9381E"/>
                </a:solidFill>
                <a:latin typeface="游ゴシック"/>
              </a:rPr>
              <a:t>やること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36000" y="1728000"/>
            <a:ext cx="2916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B1F2A"/>
                </a:solidFill>
                <a:latin typeface="游ゴシック"/>
              </a:rPr>
              <a:t>通販サイトにログインし、リストの品をカートに入れる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28000" y="3168000"/>
            <a:ext cx="3132000" cy="1800000"/>
          </a:xfrm>
          <a:prstGeom prst="rect">
            <a:avLst/>
          </a:prstGeom>
          <a:noFill/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36000" y="3240000"/>
            <a:ext cx="2916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D9381E"/>
                </a:solidFill>
                <a:latin typeface="游ゴシック"/>
              </a:rPr>
              <a:t>ポイント・注意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36000" y="3528000"/>
            <a:ext cx="2916000" cy="136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B1F2A"/>
                </a:solidFill>
                <a:latin typeface="游ゴシック"/>
              </a:rPr>
              <a:t>個人のアカウントで注文しない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28000" y="5184000"/>
            <a:ext cx="3132000" cy="1656000"/>
          </a:xfrm>
          <a:prstGeom prst="rect">
            <a:avLst/>
          </a:prstGeom>
          <a:noFill/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236000" y="5256000"/>
            <a:ext cx="2916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D9381E"/>
                </a:solidFill>
                <a:latin typeface="游ゴシック"/>
              </a:rPr>
              <a:t>こうなれば合っている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36000" y="5544000"/>
            <a:ext cx="2916000" cy="12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B1F2A"/>
                </a:solidFill>
                <a:latin typeface="游ゴシック"/>
              </a:rPr>
              <a:t>カートの品と数量がリストと同じ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7128000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46978"/>
                </a:solidFill>
                <a:latin typeface="游ゴシック"/>
              </a:rPr>
              <a:t>（業務の名前）マニュアル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40000" y="7128000"/>
            <a:ext cx="72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646978"/>
                </a:solidFill>
                <a:latin typeface="游ゴシック"/>
              </a:rPr>
              <a:t>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40000" y="288000"/>
            <a:ext cx="162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1">
                <a:solidFill>
                  <a:srgbClr val="D9381E"/>
                </a:solidFill>
                <a:latin typeface="游ゴシック"/>
              </a:rPr>
              <a:t>記入例</a:t>
            </a:r>
          </a:p>
        </p:txBody>
      </p:sp>
      <p:sp>
        <p:nvSpPr>
          <p:cNvPr id="5" name="Oval 4"/>
          <p:cNvSpPr/>
          <p:nvPr/>
        </p:nvSpPr>
        <p:spPr>
          <a:xfrm>
            <a:off x="432000" y="432000"/>
            <a:ext cx="648000" cy="648000"/>
          </a:xfrm>
          <a:prstGeom prst="ellipse">
            <a:avLst/>
          </a:prstGeom>
          <a:solidFill>
            <a:srgbClr val="1B1F2A"/>
          </a:solidFill>
          <a:ln w="15875">
            <a:solidFill>
              <a:srgbClr val="1B1F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游ゴシック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6000" y="396000"/>
            <a:ext cx="7200000" cy="7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2400" b="1">
                <a:solidFill>
                  <a:srgbClr val="1B1F2A"/>
                </a:solidFill>
                <a:latin typeface="游ゴシック"/>
              </a:rPr>
              <a:t>注文を確定する</a:t>
            </a:r>
          </a:p>
        </p:txBody>
      </p:sp>
      <p:sp>
        <p:nvSpPr>
          <p:cNvPr id="7" name="Rectangle 6"/>
          <p:cNvSpPr/>
          <p:nvPr/>
        </p:nvSpPr>
        <p:spPr>
          <a:xfrm>
            <a:off x="432000" y="1368000"/>
            <a:ext cx="6408000" cy="5472000"/>
          </a:xfrm>
          <a:prstGeom prst="rect">
            <a:avLst/>
          </a:prstGeom>
          <a:solidFill>
            <a:srgbClr val="F7F5F0"/>
          </a:solidFill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srgbClr val="646978"/>
                </a:solidFill>
                <a:latin typeface="游ゴシック"/>
              </a:rPr>
              <a:t>（通販サイトの画面を貼る）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7128000" y="1368000"/>
            <a:ext cx="3132000" cy="1584000"/>
          </a:xfrm>
          <a:prstGeom prst="rect">
            <a:avLst/>
          </a:prstGeom>
          <a:noFill/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36000" y="1440000"/>
            <a:ext cx="2916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D9381E"/>
                </a:solidFill>
                <a:latin typeface="游ゴシック"/>
              </a:rPr>
              <a:t>やること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36000" y="1728000"/>
            <a:ext cx="2916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B1F2A"/>
                </a:solidFill>
                <a:latin typeface="游ゴシック"/>
              </a:rPr>
              <a:t>「注文を確定する」を押す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28000" y="3168000"/>
            <a:ext cx="3132000" cy="1800000"/>
          </a:xfrm>
          <a:prstGeom prst="rect">
            <a:avLst/>
          </a:prstGeom>
          <a:noFill/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36000" y="3240000"/>
            <a:ext cx="2916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D9381E"/>
                </a:solidFill>
                <a:latin typeface="游ゴシック"/>
              </a:rPr>
              <a:t>ポイント・注意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36000" y="3528000"/>
            <a:ext cx="2916000" cy="136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B1F2A"/>
                </a:solidFill>
                <a:latin typeface="游ゴシック"/>
              </a:rPr>
              <a:t>押すと取り消せない。届け先が事務所になっているかを見る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28000" y="5184000"/>
            <a:ext cx="3132000" cy="1656000"/>
          </a:xfrm>
          <a:prstGeom prst="rect">
            <a:avLst/>
          </a:prstGeom>
          <a:noFill/>
          <a:ln w="15875">
            <a:solidFill>
              <a:srgbClr val="CFCA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236000" y="5256000"/>
            <a:ext cx="2916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D9381E"/>
                </a:solidFill>
                <a:latin typeface="游ゴシック"/>
              </a:rPr>
              <a:t>こうなれば合っている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36000" y="5544000"/>
            <a:ext cx="2916000" cy="12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B1F2A"/>
                </a:solidFill>
                <a:latin typeface="游ゴシック"/>
              </a:rPr>
              <a:t>注文の確認メールが届く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業務マニュアル テンプレート（1画面1ステップ）</dc:title>
  <dc:subject/>
  <dc:creator>ReQuill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